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7" r:id="rId2"/>
    <p:sldId id="268" r:id="rId3"/>
    <p:sldId id="266" r:id="rId4"/>
    <p:sldId id="270" r:id="rId5"/>
    <p:sldId id="271" r:id="rId6"/>
    <p:sldId id="269" r:id="rId7"/>
    <p:sldId id="262" r:id="rId8"/>
    <p:sldId id="273" r:id="rId9"/>
    <p:sldId id="272" r:id="rId10"/>
  </p:sldIdLst>
  <p:sldSz cx="12192000" cy="6858000"/>
  <p:notesSz cx="7099300" cy="102346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A1A1"/>
    <a:srgbClr val="00C1BE"/>
    <a:srgbClr val="00A5A2"/>
    <a:srgbClr val="00A39F"/>
    <a:srgbClr val="4DB9B7"/>
    <a:srgbClr val="90D7D4"/>
    <a:srgbClr val="00DEDA"/>
    <a:srgbClr val="6DA598"/>
    <a:srgbClr val="0EB894"/>
    <a:srgbClr val="0077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12"/>
    <p:restoredTop sz="94737"/>
  </p:normalViewPr>
  <p:slideViewPr>
    <p:cSldViewPr snapToGrid="0" snapToObjects="1">
      <p:cViewPr varScale="1">
        <p:scale>
          <a:sx n="61" d="100"/>
          <a:sy n="61" d="100"/>
        </p:scale>
        <p:origin x="-257" y="-5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9456773-E075-6E4C-B1BE-B419699293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CE0744D5-D58D-5A48-A672-CD7D9E0B4A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B535C45C-6115-E54E-B3AE-28389920B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5FFA-849F-9D4A-B648-558F0ADF3D0F}" type="datetimeFigureOut">
              <a:rPr lang="es-ES" smtClean="0"/>
              <a:pPr/>
              <a:t>06/02/2020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5B60CEA3-32BD-A54F-97AF-66E9E2059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1A5A71B-6393-D743-BFBE-B4FE3832B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E3218-759F-E24E-8A50-ED06055A1930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055900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8DB6C51-98F9-AF40-8291-F6F73B38F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114F3D2D-6411-E445-932F-F0C2CC25FB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74306245-3B24-204F-A820-9E307F2FD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5FFA-849F-9D4A-B648-558F0ADF3D0F}" type="datetimeFigureOut">
              <a:rPr lang="es-ES" smtClean="0"/>
              <a:pPr/>
              <a:t>06/02/2020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FA22D7F-BB1E-E444-8A47-524E63307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27C7460-654C-0142-8C0F-F90BA0214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E3218-759F-E24E-8A50-ED06055A1930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109695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7D520116-7469-C743-BCB4-F0010BF82F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1B023FDE-80E6-3945-9CE8-0EA9E4D64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14D6E1A-D54A-E54C-90ED-7A2B72D63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5FFA-849F-9D4A-B648-558F0ADF3D0F}" type="datetimeFigureOut">
              <a:rPr lang="es-ES" smtClean="0"/>
              <a:pPr/>
              <a:t>06/02/2020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D1C31C11-BB14-5F42-9DC9-FD4CDAC24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F32C936-CD98-2549-8522-C3756D184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E3218-759F-E24E-8A50-ED06055A1930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321836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8A26E8C-6508-4A48-B82A-6AA0C7431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BC018F57-287E-9B44-A878-FAAAD21351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9DB7184-2EAE-9D41-ABA5-1C2CF44EB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5FFA-849F-9D4A-B648-558F0ADF3D0F}" type="datetimeFigureOut">
              <a:rPr lang="es-ES" smtClean="0"/>
              <a:pPr/>
              <a:t>06/02/2020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2834A500-23E3-E949-9E8D-9EFF8A273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2E716A75-162C-6E4A-B042-EE4D328A5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E3218-759F-E24E-8A50-ED06055A1930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63411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DEEDF7-BD44-A449-B9E9-E0C8F9BF8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8F1822AD-A262-A842-A878-DF800A039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F9C17E9-F0A9-2F47-912B-D92CFD07B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5FFA-849F-9D4A-B648-558F0ADF3D0F}" type="datetimeFigureOut">
              <a:rPr lang="es-ES" smtClean="0"/>
              <a:pPr/>
              <a:t>06/02/2020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B2442FAA-086C-D54A-8DE5-6F53ED6F7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25AD4B5C-3B1B-BE46-83A5-329144041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E3218-759F-E24E-8A50-ED06055A1930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3081104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A914DA6-D732-FB41-B38B-0309F7E6E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29498D3C-8053-BC45-B724-D146C8F99A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320078B4-5B95-894D-8A08-2222C0152A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FB4A15E4-E933-2E4D-B0A1-F158E81CB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5FFA-849F-9D4A-B648-558F0ADF3D0F}" type="datetimeFigureOut">
              <a:rPr lang="es-ES" smtClean="0"/>
              <a:pPr/>
              <a:t>06/02/2020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9D3BDA5F-DD4C-414E-9D31-F5473EBBD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999DADED-307D-114B-B162-F0426940D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E3218-759F-E24E-8A50-ED06055A1930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16690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DC1B5C1-7B01-DC41-8603-5CF6FCC9F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068904E8-192B-7B48-A99C-0260B6275B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2B76E6CA-7146-4C42-A941-C79FC8C1F1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24C1C443-B0FB-0F47-AB30-8A14EF83D0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27CBB331-4C19-E44E-97D9-A0317DDDA0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983770EF-FA4D-334D-B36B-39120C414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5FFA-849F-9D4A-B648-558F0ADF3D0F}" type="datetimeFigureOut">
              <a:rPr lang="es-ES" smtClean="0"/>
              <a:pPr/>
              <a:t>06/02/2020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B1D3EE0B-9EBE-8840-B0D2-D4A195AE8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402643F2-7D78-524B-B99E-B7642F68B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E3218-759F-E24E-8A50-ED06055A1930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663919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6221494-77E6-6A49-88E0-B77720A5E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40FDF85C-95B4-F947-8529-0AC70E238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5FFA-849F-9D4A-B648-558F0ADF3D0F}" type="datetimeFigureOut">
              <a:rPr lang="es-ES" smtClean="0"/>
              <a:pPr/>
              <a:t>06/02/2020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C3F8A42C-0170-8F41-B935-0FD5BEC6E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7EFF4F51-B119-FD4B-B521-E7BC8EB8B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E3218-759F-E24E-8A50-ED06055A1930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66566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606AD631-C9B3-2342-B702-633586222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5FFA-849F-9D4A-B648-558F0ADF3D0F}" type="datetimeFigureOut">
              <a:rPr lang="es-ES" smtClean="0"/>
              <a:pPr/>
              <a:t>06/02/2020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B2B3C2A4-BC8F-2E43-96E2-C61A9307C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C22129D4-5D68-EF49-8607-4A0374872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E3218-759F-E24E-8A50-ED06055A1930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085854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34AA74D-A3FE-E04C-A3FA-FE1B79D28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C783ACF3-6586-7F4C-90E9-FD7C4E3A4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7706A318-403B-6548-9158-A8A0BB373E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A2412C4B-9500-AE4C-8F18-E6D0F52AF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5FFA-849F-9D4A-B648-558F0ADF3D0F}" type="datetimeFigureOut">
              <a:rPr lang="es-ES" smtClean="0"/>
              <a:pPr/>
              <a:t>06/02/2020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198BD6D9-272A-A243-B492-53F5350EC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D6D11A14-9EA4-094F-AD01-0E687AB62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E3218-759F-E24E-8A50-ED06055A1930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757129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8C6416B-EA88-4A4F-AB7D-A6F4D5120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827FCE58-CF1C-C943-A902-9C13BE0C4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D88374F-69B6-454F-B547-61A719F6C7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AC3FBF63-01FB-E141-B446-035E967ED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5FFA-849F-9D4A-B648-558F0ADF3D0F}" type="datetimeFigureOut">
              <a:rPr lang="es-ES" smtClean="0"/>
              <a:pPr/>
              <a:t>06/02/2020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9D28E6DF-64B9-974A-9551-558832EE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DE4BC41A-B8C4-DC41-BD33-48A4519C6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E3218-759F-E24E-8A50-ED06055A1930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2053816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CDF5D325-11F1-C744-95E7-6330EA528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312A8755-BE73-F84B-807F-296F8C5D4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EC4FCF0-49B1-764F-B116-55E6F660F7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35FFA-849F-9D4A-B648-558F0ADF3D0F}" type="datetimeFigureOut">
              <a:rPr lang="es-ES" smtClean="0"/>
              <a:pPr/>
              <a:t>06/02/2020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B033CC7B-BFD9-C449-AD94-8277350FF0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985DF49F-6149-3946-A53D-04C382C16E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E3218-759F-E24E-8A50-ED06055A1930}" type="slidenum">
              <a:rPr lang="es-ES" smtClean="0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xmlns="" val="1055968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3" Type="http://schemas.microsoft.com/office/2007/relationships/hdphoto" Target="../media/hdphoto5.wdp"/><Relationship Id="rId3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B1D659E2-86F7-2C43-A295-D55BB60D76A1}"/>
              </a:ext>
            </a:extLst>
          </p:cNvPr>
          <p:cNvSpPr txBox="1"/>
          <p:nvPr/>
        </p:nvSpPr>
        <p:spPr>
          <a:xfrm>
            <a:off x="396009" y="4408880"/>
            <a:ext cx="8354291" cy="2181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b="1" dirty="0" smtClean="0">
                <a:solidFill>
                  <a:srgbClr val="00A5A2"/>
                </a:solidFill>
                <a:latin typeface="Century Gothic" panose="020B0502020202020204" pitchFamily="34" charset="0"/>
              </a:rPr>
              <a:t>BENOVA HEALTHCARE</a:t>
            </a:r>
          </a:p>
          <a:p>
            <a:pPr>
              <a:lnSpc>
                <a:spcPct val="150000"/>
              </a:lnSpc>
            </a:pPr>
            <a:r>
              <a:rPr lang="en-GB" sz="2800" b="1" dirty="0" smtClean="0">
                <a:solidFill>
                  <a:srgbClr val="636363"/>
                </a:solidFill>
                <a:latin typeface="Century Gothic" panose="020B0502020202020204" pitchFamily="34" charset="0"/>
              </a:rPr>
              <a:t>Premium </a:t>
            </a:r>
            <a:r>
              <a:rPr lang="en-GB" sz="2800" b="1" dirty="0">
                <a:solidFill>
                  <a:srgbClr val="636363"/>
                </a:solidFill>
                <a:latin typeface="Century Gothic" panose="020B0502020202020204" pitchFamily="34" charset="0"/>
              </a:rPr>
              <a:t>manufacturer of </a:t>
            </a:r>
            <a:r>
              <a:rPr lang="en-GB" sz="2800" b="1" i="1" dirty="0">
                <a:solidFill>
                  <a:srgbClr val="00A5A2"/>
                </a:solidFill>
                <a:latin typeface="Century Gothic" panose="020B0502020202020204" pitchFamily="34" charset="0"/>
              </a:rPr>
              <a:t>dietary supplements</a:t>
            </a:r>
          </a:p>
          <a:p>
            <a:pPr>
              <a:lnSpc>
                <a:spcPct val="150000"/>
              </a:lnSpc>
            </a:pPr>
            <a:endParaRPr lang="en-GB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Development and production from one source</a:t>
            </a:r>
          </a:p>
          <a:p>
            <a:pPr>
              <a:lnSpc>
                <a:spcPct val="150000"/>
              </a:lnSpc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 healthy concept that adds up to success for our partners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45DCD0A6-26EB-F443-9EBB-50E400683320}"/>
              </a:ext>
            </a:extLst>
          </p:cNvPr>
          <p:cNvSpPr/>
          <p:nvPr/>
        </p:nvSpPr>
        <p:spPr>
          <a:xfrm>
            <a:off x="0" y="0"/>
            <a:ext cx="12192000" cy="3629025"/>
          </a:xfrm>
          <a:prstGeom prst="rect">
            <a:avLst/>
          </a:prstGeom>
          <a:solidFill>
            <a:srgbClr val="00A5A2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ES" dirty="0"/>
          </a:p>
        </p:txBody>
      </p:sp>
      <p:pic>
        <p:nvPicPr>
          <p:cNvPr id="5" name="Google Shape;56;p13">
            <a:extLst>
              <a:ext uri="{FF2B5EF4-FFF2-40B4-BE49-F238E27FC236}">
                <a16:creationId xmlns:a16="http://schemas.microsoft.com/office/drawing/2014/main" xmlns="" id="{28561DA4-B530-FA4C-B21E-1A5BA4B372F8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35712" y="5540600"/>
            <a:ext cx="2012288" cy="112760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uadroTexto 9">
            <a:extLst>
              <a:ext uri="{FF2B5EF4-FFF2-40B4-BE49-F238E27FC236}">
                <a16:creationId xmlns:a16="http://schemas.microsoft.com/office/drawing/2014/main" xmlns="" id="{B1D659E2-86F7-2C43-A295-D55BB60D76A1}"/>
              </a:ext>
            </a:extLst>
          </p:cNvPr>
          <p:cNvSpPr txBox="1"/>
          <p:nvPr/>
        </p:nvSpPr>
        <p:spPr>
          <a:xfrm>
            <a:off x="403215" y="899652"/>
            <a:ext cx="57592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Your one-stop solutions &amp; </a:t>
            </a:r>
          </a:p>
          <a:p>
            <a:pPr>
              <a:lnSpc>
                <a:spcPct val="150000"/>
              </a:lnSpc>
            </a:pPr>
            <a:r>
              <a:rPr lang="en-GB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supply chain </a:t>
            </a:r>
            <a:r>
              <a:rPr lang="en-GB" altLang="zh-CN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partner.</a:t>
            </a:r>
            <a:endParaRPr lang="en-GB" sz="3600" b="1" i="1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05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xmlns="" id="{C64327B8-1559-444C-9F1D-923067202214}"/>
              </a:ext>
            </a:extLst>
          </p:cNvPr>
          <p:cNvSpPr/>
          <p:nvPr/>
        </p:nvSpPr>
        <p:spPr>
          <a:xfrm>
            <a:off x="0" y="0"/>
            <a:ext cx="4432300" cy="6858000"/>
          </a:xfrm>
          <a:prstGeom prst="rect">
            <a:avLst/>
          </a:prstGeom>
          <a:solidFill>
            <a:srgbClr val="00A5A2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1FD7C806-C1AB-1940-83FB-5932ED9D5117}"/>
              </a:ext>
            </a:extLst>
          </p:cNvPr>
          <p:cNvSpPr txBox="1"/>
          <p:nvPr/>
        </p:nvSpPr>
        <p:spPr>
          <a:xfrm>
            <a:off x="1012072" y="252310"/>
            <a:ext cx="2659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40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Our </a:t>
            </a:r>
            <a:r>
              <a:rPr lang="en-GB" sz="4000" b="1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DNA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xmlns="" id="{9D7E562F-0F17-CA44-AA89-4B9AD89445E2}"/>
              </a:ext>
            </a:extLst>
          </p:cNvPr>
          <p:cNvSpPr txBox="1"/>
          <p:nvPr/>
        </p:nvSpPr>
        <p:spPr>
          <a:xfrm>
            <a:off x="6282896" y="2115644"/>
            <a:ext cx="41570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aim is to become your “one stop” partner for dietary supplements building long term relationships with customers and suppliers’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xmlns="" id="{B7B854CD-85C6-7F41-8F11-12324955FC9C}"/>
              </a:ext>
            </a:extLst>
          </p:cNvPr>
          <p:cNvSpPr txBox="1"/>
          <p:nvPr/>
        </p:nvSpPr>
        <p:spPr>
          <a:xfrm>
            <a:off x="6282896" y="1420617"/>
            <a:ext cx="260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A3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MISSION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xmlns="" id="{A0CAC95E-964B-8845-8BAB-F4900AB180F0}"/>
              </a:ext>
            </a:extLst>
          </p:cNvPr>
          <p:cNvSpPr txBox="1"/>
          <p:nvPr/>
        </p:nvSpPr>
        <p:spPr>
          <a:xfrm>
            <a:off x="6304800" y="4714963"/>
            <a:ext cx="314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Respect, integrity and loyalty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xmlns="" id="{D1F54AAA-6F95-3E4E-A0F9-28766CBA962C}"/>
              </a:ext>
            </a:extLst>
          </p:cNvPr>
          <p:cNvSpPr txBox="1"/>
          <p:nvPr/>
        </p:nvSpPr>
        <p:spPr>
          <a:xfrm>
            <a:off x="6270400" y="3910577"/>
            <a:ext cx="260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A3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VALUES</a:t>
            </a:r>
          </a:p>
        </p:txBody>
      </p:sp>
      <p:pic>
        <p:nvPicPr>
          <p:cNvPr id="42" name="Google Shape;56;p13">
            <a:extLst>
              <a:ext uri="{FF2B5EF4-FFF2-40B4-BE49-F238E27FC236}">
                <a16:creationId xmlns:a16="http://schemas.microsoft.com/office/drawing/2014/main" xmlns="" id="{28561DA4-B530-FA4C-B21E-1A5BA4B372F8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35712" y="5540600"/>
            <a:ext cx="2012288" cy="1127606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Rectángulo 42">
            <a:extLst>
              <a:ext uri="{FF2B5EF4-FFF2-40B4-BE49-F238E27FC236}">
                <a16:creationId xmlns:a16="http://schemas.microsoft.com/office/drawing/2014/main" xmlns="" id="{CB4475CB-D6D2-A54A-ABE9-4D887600C61C}"/>
              </a:ext>
            </a:extLst>
          </p:cNvPr>
          <p:cNvSpPr/>
          <p:nvPr/>
        </p:nvSpPr>
        <p:spPr>
          <a:xfrm>
            <a:off x="512121" y="4435672"/>
            <a:ext cx="3254318" cy="636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851"/>
              </a:lnSpc>
              <a:spcAft>
                <a:spcPts val="600"/>
              </a:spcAft>
              <a:buClr>
                <a:srgbClr val="ED7D31"/>
              </a:buClr>
              <a:buSzPct val="125000"/>
            </a:pPr>
            <a:r>
              <a: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Headquarter</a:t>
            </a:r>
            <a:endParaRPr lang="en-US" altLang="x-none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Klavika" charset="0"/>
            </a:endParaRPr>
          </a:p>
          <a:p>
            <a:pPr marL="171450" lvl="0" indent="-171450" algn="just">
              <a:lnSpc>
                <a:spcPts val="1851"/>
              </a:lnSpc>
              <a:spcAft>
                <a:spcPts val="18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China</a:t>
            </a:r>
          </a:p>
        </p:txBody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xmlns="" id="{51556F7F-0916-134E-A750-E935A777C14B}"/>
              </a:ext>
            </a:extLst>
          </p:cNvPr>
          <p:cNvSpPr/>
          <p:nvPr/>
        </p:nvSpPr>
        <p:spPr>
          <a:xfrm>
            <a:off x="512121" y="5346091"/>
            <a:ext cx="3254318" cy="957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851"/>
              </a:lnSpc>
              <a:spcAft>
                <a:spcPts val="600"/>
              </a:spcAft>
              <a:buClr>
                <a:srgbClr val="ED7D31"/>
              </a:buClr>
              <a:buSzPct val="125000"/>
            </a:pPr>
            <a:r>
              <a:rPr lang="en-US" altLang="x-none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Subsidiaries</a:t>
            </a:r>
            <a:endParaRPr lang="en-US" altLang="x-none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Klavika" charset="0"/>
            </a:endParaRPr>
          </a:p>
          <a:p>
            <a:pPr lvl="0" indent="-171450" algn="just">
              <a:lnSpc>
                <a:spcPts val="1851"/>
              </a:lnSpc>
              <a:spcAft>
                <a:spcPts val="6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UK</a:t>
            </a:r>
          </a:p>
          <a:p>
            <a:pPr lvl="0" indent="-171450" algn="just">
              <a:lnSpc>
                <a:spcPts val="1851"/>
              </a:lnSpc>
              <a:spcAft>
                <a:spcPts val="6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Czech Republic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xmlns="" id="{447F46A3-245D-BF4B-A8E5-AEC0A9443A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824"/>
          <a:stretch/>
        </p:blipFill>
        <p:spPr>
          <a:xfrm>
            <a:off x="-7207" y="1523400"/>
            <a:ext cx="4439507" cy="265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2007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ángulo 39">
            <a:extLst>
              <a:ext uri="{FF2B5EF4-FFF2-40B4-BE49-F238E27FC236}">
                <a16:creationId xmlns:a16="http://schemas.microsoft.com/office/drawing/2014/main" xmlns="" id="{5438CD41-18F8-5242-96FE-3D42ED1F130C}"/>
              </a:ext>
            </a:extLst>
          </p:cNvPr>
          <p:cNvSpPr/>
          <p:nvPr/>
        </p:nvSpPr>
        <p:spPr>
          <a:xfrm>
            <a:off x="7306294" y="4069772"/>
            <a:ext cx="1894792" cy="2305627"/>
          </a:xfrm>
          <a:prstGeom prst="rect">
            <a:avLst/>
          </a:prstGeom>
          <a:solidFill>
            <a:schemeClr val="bg1">
              <a:lumMod val="75000"/>
              <a:alpha val="7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xmlns="" id="{CF880DA8-03D1-D441-B944-F3744DDB587B}"/>
              </a:ext>
            </a:extLst>
          </p:cNvPr>
          <p:cNvSpPr/>
          <p:nvPr/>
        </p:nvSpPr>
        <p:spPr>
          <a:xfrm>
            <a:off x="5076859" y="4069772"/>
            <a:ext cx="1894792" cy="2305627"/>
          </a:xfrm>
          <a:prstGeom prst="rect">
            <a:avLst/>
          </a:prstGeom>
          <a:solidFill>
            <a:schemeClr val="bg1">
              <a:lumMod val="75000"/>
              <a:alpha val="7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xmlns="" id="{C64327B8-1559-444C-9F1D-923067202214}"/>
              </a:ext>
            </a:extLst>
          </p:cNvPr>
          <p:cNvSpPr/>
          <p:nvPr/>
        </p:nvSpPr>
        <p:spPr>
          <a:xfrm>
            <a:off x="2917430" y="4069773"/>
            <a:ext cx="1870364" cy="2305627"/>
          </a:xfrm>
          <a:prstGeom prst="rect">
            <a:avLst/>
          </a:prstGeom>
          <a:solidFill>
            <a:schemeClr val="bg1">
              <a:lumMod val="75000"/>
              <a:alpha val="72157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E0CC2FF2-5BC2-704C-A860-24C1F1A13058}"/>
              </a:ext>
            </a:extLst>
          </p:cNvPr>
          <p:cNvSpPr txBox="1"/>
          <p:nvPr/>
        </p:nvSpPr>
        <p:spPr>
          <a:xfrm>
            <a:off x="3090230" y="4544868"/>
            <a:ext cx="15628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GUOQIANG </a:t>
            </a:r>
            <a:r>
              <a:rPr lang="es-ES" sz="1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WANG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xmlns="" id="{D566C2DF-1D85-0E46-9180-9CBA3A2B016A}"/>
              </a:ext>
            </a:extLst>
          </p:cNvPr>
          <p:cNvSpPr txBox="1"/>
          <p:nvPr/>
        </p:nvSpPr>
        <p:spPr>
          <a:xfrm>
            <a:off x="5226314" y="4544868"/>
            <a:ext cx="16017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 </a:t>
            </a:r>
            <a:r>
              <a:rPr lang="es-ES" sz="1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STEINMANN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xmlns="" id="{C54E4B23-B26B-A041-A8B0-C1A2F62FDADA}"/>
              </a:ext>
            </a:extLst>
          </p:cNvPr>
          <p:cNvSpPr txBox="1"/>
          <p:nvPr/>
        </p:nvSpPr>
        <p:spPr>
          <a:xfrm>
            <a:off x="7694953" y="4544868"/>
            <a:ext cx="12005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 smtClean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BARRY </a:t>
            </a:r>
            <a:r>
              <a:rPr lang="es-ES" sz="12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ZHOU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xmlns="" id="{79659FCC-40AD-5844-8165-266CB3915E70}"/>
              </a:ext>
            </a:extLst>
          </p:cNvPr>
          <p:cNvSpPr txBox="1"/>
          <p:nvPr/>
        </p:nvSpPr>
        <p:spPr>
          <a:xfrm>
            <a:off x="2922223" y="4860971"/>
            <a:ext cx="18459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Owner</a:t>
            </a:r>
            <a:r>
              <a:rPr lang="es-E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s-ES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founder</a:t>
            </a:r>
            <a:r>
              <a:rPr lang="es-E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WEISHI BIOTECH</a:t>
            </a:r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A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WECAN</a:t>
            </a:r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AU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www.vitaweishi.com</a:t>
            </a:r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www.wecanbio.com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xmlns="" id="{449C2AB4-1101-F34E-A49F-C67994098ADD}"/>
              </a:ext>
            </a:extLst>
          </p:cNvPr>
          <p:cNvSpPr txBox="1"/>
          <p:nvPr/>
        </p:nvSpPr>
        <p:spPr>
          <a:xfrm>
            <a:off x="5077499" y="4860971"/>
            <a:ext cx="18459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years industry specialist. Previous management positions at Vitamex Group (now DCC), Healthspan Group and </a:t>
            </a:r>
            <a:r>
              <a:rPr lang="en-AU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TSI Group</a:t>
            </a:r>
            <a:endParaRPr lang="en-AU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xmlns="" id="{042EDCD9-C357-2D49-B44A-574AA61CA72E}"/>
              </a:ext>
            </a:extLst>
          </p:cNvPr>
          <p:cNvSpPr txBox="1"/>
          <p:nvPr/>
        </p:nvSpPr>
        <p:spPr>
          <a:xfrm>
            <a:off x="7355113" y="4860971"/>
            <a:ext cx="18459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years experience in  purchasing and outsourcing managing positions. Founder of Mercken Health buying consultancy 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xmlns="" id="{A274C60F-D7D0-7C42-9B6D-F3B3E816E25A}"/>
              </a:ext>
            </a:extLst>
          </p:cNvPr>
          <p:cNvSpPr txBox="1"/>
          <p:nvPr/>
        </p:nvSpPr>
        <p:spPr>
          <a:xfrm>
            <a:off x="740780" y="179408"/>
            <a:ext cx="7280476" cy="896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4000" b="1" dirty="0">
                <a:solidFill>
                  <a:srgbClr val="00A39F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The founders</a:t>
            </a:r>
          </a:p>
        </p:txBody>
      </p:sp>
      <p:pic>
        <p:nvPicPr>
          <p:cNvPr id="16" name="Google Shape;56;p13">
            <a:extLst>
              <a:ext uri="{FF2B5EF4-FFF2-40B4-BE49-F238E27FC236}">
                <a16:creationId xmlns:a16="http://schemas.microsoft.com/office/drawing/2014/main" xmlns="" id="{28561DA4-B530-FA4C-B21E-1A5BA4B372F8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35712" y="5540600"/>
            <a:ext cx="2012288" cy="1127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 descr="6J9A9763-裁剪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322" y="1785896"/>
            <a:ext cx="1871472" cy="2115312"/>
          </a:xfrm>
          <a:prstGeom prst="rect">
            <a:avLst/>
          </a:prstGeom>
        </p:spPr>
      </p:pic>
      <p:pic>
        <p:nvPicPr>
          <p:cNvPr id="19" name="图片 18" descr="0003-裁切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6294" y="1785896"/>
            <a:ext cx="1871472" cy="2115312"/>
          </a:xfrm>
          <a:prstGeom prst="rect">
            <a:avLst/>
          </a:prstGeom>
        </p:spPr>
      </p:pic>
      <p:pic>
        <p:nvPicPr>
          <p:cNvPr id="17" name="图片 16" descr="0005-裁切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6714" y="1785896"/>
            <a:ext cx="1871472" cy="211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751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1FD7C806-C1AB-1940-83FB-5932ED9D5117}"/>
              </a:ext>
            </a:extLst>
          </p:cNvPr>
          <p:cNvSpPr txBox="1"/>
          <p:nvPr/>
        </p:nvSpPr>
        <p:spPr>
          <a:xfrm>
            <a:off x="740780" y="179408"/>
            <a:ext cx="7280476" cy="896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4000" b="1" dirty="0">
                <a:solidFill>
                  <a:srgbClr val="00A39F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What do we offer?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xmlns="" id="{23A47499-1A77-554B-97E2-306286ED8AB3}"/>
              </a:ext>
            </a:extLst>
          </p:cNvPr>
          <p:cNvSpPr txBox="1"/>
          <p:nvPr/>
        </p:nvSpPr>
        <p:spPr>
          <a:xfrm>
            <a:off x="843159" y="998098"/>
            <a:ext cx="7280476" cy="496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Business Activities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xmlns="" id="{9F5E539D-9364-284D-BF35-2234A8EDC1E1}"/>
              </a:ext>
            </a:extLst>
          </p:cNvPr>
          <p:cNvSpPr txBox="1"/>
          <p:nvPr/>
        </p:nvSpPr>
        <p:spPr>
          <a:xfrm>
            <a:off x="508358" y="4765198"/>
            <a:ext cx="2621627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 &amp; Formulation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xmlns="" id="{D9ED8800-77E0-D245-B40D-1B9DD2709B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821" y="2496201"/>
            <a:ext cx="2729140" cy="2239008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xmlns="" id="{A2D0457A-7F11-3545-8751-AEFC38F57F61}"/>
              </a:ext>
            </a:extLst>
          </p:cNvPr>
          <p:cNvSpPr txBox="1"/>
          <p:nvPr/>
        </p:nvSpPr>
        <p:spPr>
          <a:xfrm>
            <a:off x="3192885" y="4765196"/>
            <a:ext cx="2352448" cy="375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 Manufacturing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xmlns="" id="{A0370E66-C391-314E-82E0-3F67155CA216}"/>
              </a:ext>
            </a:extLst>
          </p:cNvPr>
          <p:cNvSpPr txBox="1"/>
          <p:nvPr/>
        </p:nvSpPr>
        <p:spPr>
          <a:xfrm>
            <a:off x="6155411" y="4765196"/>
            <a:ext cx="2352448" cy="375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Regulatory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xmlns="" id="{075AE51B-5E7D-2A49-A3DF-37C0BC319CC3}"/>
              </a:ext>
            </a:extLst>
          </p:cNvPr>
          <p:cNvSpPr txBox="1"/>
          <p:nvPr/>
        </p:nvSpPr>
        <p:spPr>
          <a:xfrm>
            <a:off x="8989952" y="4765196"/>
            <a:ext cx="2352448" cy="375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Logistics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xmlns="" id="{4EB750F5-CB7F-2F4F-9384-D3F966CA73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725" y="2483831"/>
            <a:ext cx="2525260" cy="2239008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C2688727-B5A4-4D4A-8D33-BD63DEA41E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374" y="2508572"/>
            <a:ext cx="2621627" cy="2256624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xmlns="" id="{E4B1D8C3-3F70-274C-B3DB-2FD58B15D78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984"/>
          <a:stretch/>
        </p:blipFill>
        <p:spPr>
          <a:xfrm>
            <a:off x="9076241" y="2508572"/>
            <a:ext cx="2511033" cy="2256624"/>
          </a:xfrm>
          <a:prstGeom prst="rect">
            <a:avLst/>
          </a:prstGeom>
        </p:spPr>
      </p:pic>
      <p:pic>
        <p:nvPicPr>
          <p:cNvPr id="13" name="Google Shape;56;p13">
            <a:extLst>
              <a:ext uri="{FF2B5EF4-FFF2-40B4-BE49-F238E27FC236}">
                <a16:creationId xmlns:a16="http://schemas.microsoft.com/office/drawing/2014/main" xmlns="" id="{28561DA4-B530-FA4C-B21E-1A5BA4B372F8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035712" y="5540600"/>
            <a:ext cx="2012288" cy="11276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15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1FD7C806-C1AB-1940-83FB-5932ED9D5117}"/>
              </a:ext>
            </a:extLst>
          </p:cNvPr>
          <p:cNvSpPr txBox="1"/>
          <p:nvPr/>
        </p:nvSpPr>
        <p:spPr>
          <a:xfrm>
            <a:off x="740780" y="179408"/>
            <a:ext cx="7280476" cy="896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4000" b="1" dirty="0">
                <a:solidFill>
                  <a:srgbClr val="00A39F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What do we offer?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xmlns="" id="{3487A032-BD7C-5B48-A616-9354CB76F951}"/>
              </a:ext>
            </a:extLst>
          </p:cNvPr>
          <p:cNvSpPr/>
          <p:nvPr/>
        </p:nvSpPr>
        <p:spPr>
          <a:xfrm>
            <a:off x="2212074" y="1784220"/>
            <a:ext cx="3924300" cy="1483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spcAft>
                <a:spcPts val="1800"/>
              </a:spcAft>
              <a:buClr>
                <a:srgbClr val="00A39F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Food supplements for third parties</a:t>
            </a:r>
          </a:p>
          <a:p>
            <a:pPr marL="285750" lvl="0" indent="-285750">
              <a:lnSpc>
                <a:spcPct val="150000"/>
              </a:lnSpc>
              <a:spcAft>
                <a:spcPts val="1800"/>
              </a:spcAft>
              <a:buClr>
                <a:srgbClr val="00A39F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Bulk or finished product</a:t>
            </a:r>
          </a:p>
          <a:p>
            <a:pPr marL="285750" lvl="0" indent="-285750">
              <a:lnSpc>
                <a:spcPct val="150000"/>
              </a:lnSpc>
              <a:spcAft>
                <a:spcPts val="1800"/>
              </a:spcAft>
              <a:buClr>
                <a:srgbClr val="00A39F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Commodities or customized solutions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xmlns="" id="{6EC80F9A-9D05-A846-B945-33DA2EB063B3}"/>
              </a:ext>
            </a:extLst>
          </p:cNvPr>
          <p:cNvSpPr/>
          <p:nvPr/>
        </p:nvSpPr>
        <p:spPr>
          <a:xfrm flipV="1">
            <a:off x="0" y="4774105"/>
            <a:ext cx="12192000" cy="2083894"/>
          </a:xfrm>
          <a:prstGeom prst="rect">
            <a:avLst/>
          </a:prstGeom>
          <a:solidFill>
            <a:srgbClr val="00A5A2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548BFD21-5E9A-4842-A34E-16A4E493A67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55859" y="4161349"/>
            <a:ext cx="737262" cy="57777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xmlns="" id="{312EED42-D65A-4744-8094-56E9973D6A4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206621" y="4128117"/>
            <a:ext cx="611004" cy="61100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xmlns="" id="{A85F2723-6F6B-EB48-B17C-C0AEC9BE205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2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892" t="22026" r="15799" b="24699"/>
          <a:stretch/>
        </p:blipFill>
        <p:spPr>
          <a:xfrm>
            <a:off x="5431125" y="4110541"/>
            <a:ext cx="947526" cy="62858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xmlns="" id="{EBFF6964-CEA9-804B-8BF7-C73CB303480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 l="13888" r="16992"/>
          <a:stretch/>
        </p:blipFill>
        <p:spPr>
          <a:xfrm>
            <a:off x="7992151" y="3817863"/>
            <a:ext cx="636777" cy="92125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xmlns="" id="{D8F4C819-4A1D-D24A-BAF4-AC80BD3B425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242428" y="4015223"/>
            <a:ext cx="723898" cy="72389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4" name="Rectángulo redondeado 23">
            <a:extLst>
              <a:ext uri="{FF2B5EF4-FFF2-40B4-BE49-F238E27FC236}">
                <a16:creationId xmlns:a16="http://schemas.microsoft.com/office/drawing/2014/main" xmlns="" id="{91EB1C1B-3860-9A43-9761-B1DD5E313454}"/>
              </a:ext>
            </a:extLst>
          </p:cNvPr>
          <p:cNvSpPr/>
          <p:nvPr/>
        </p:nvSpPr>
        <p:spPr>
          <a:xfrm>
            <a:off x="689650" y="4748711"/>
            <a:ext cx="1438778" cy="2056293"/>
          </a:xfrm>
          <a:prstGeom prst="round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1851"/>
              </a:lnSpc>
              <a:spcAft>
                <a:spcPts val="600"/>
              </a:spcAft>
              <a:buClr>
                <a:srgbClr val="ED7D31"/>
              </a:buClr>
              <a:buSzPct val="125000"/>
            </a:pPr>
            <a:r>
              <a:rPr lang="en-US" altLang="x-none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Tablets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Coated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Uncoated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Vegan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Vegetarian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Kosher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Halal</a:t>
            </a:r>
          </a:p>
        </p:txBody>
      </p:sp>
      <p:sp>
        <p:nvSpPr>
          <p:cNvPr id="33" name="Rectángulo redondeado 32">
            <a:extLst>
              <a:ext uri="{FF2B5EF4-FFF2-40B4-BE49-F238E27FC236}">
                <a16:creationId xmlns:a16="http://schemas.microsoft.com/office/drawing/2014/main" xmlns="" id="{8751514C-D577-B04E-A529-DBA3AFEF09CB}"/>
              </a:ext>
            </a:extLst>
          </p:cNvPr>
          <p:cNvSpPr/>
          <p:nvPr/>
        </p:nvSpPr>
        <p:spPr>
          <a:xfrm>
            <a:off x="2806700" y="4748711"/>
            <a:ext cx="1589774" cy="1992021"/>
          </a:xfrm>
          <a:prstGeom prst="round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1851"/>
              </a:lnSpc>
              <a:spcAft>
                <a:spcPts val="600"/>
              </a:spcAft>
              <a:buClr>
                <a:srgbClr val="ED7D31"/>
              </a:buClr>
              <a:buSzPct val="125000"/>
            </a:pPr>
            <a:r>
              <a:rPr lang="en-US" altLang="x-none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Encapsulation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Hard shell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Gelatin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Vegan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Vegetarian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Kosher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Halal</a:t>
            </a:r>
          </a:p>
        </p:txBody>
      </p:sp>
      <p:sp>
        <p:nvSpPr>
          <p:cNvPr id="34" name="Rectángulo redondeado 33">
            <a:extLst>
              <a:ext uri="{FF2B5EF4-FFF2-40B4-BE49-F238E27FC236}">
                <a16:creationId xmlns:a16="http://schemas.microsoft.com/office/drawing/2014/main" xmlns="" id="{D0CB3AA2-D855-5D45-AAA0-47239C7AB329}"/>
              </a:ext>
            </a:extLst>
          </p:cNvPr>
          <p:cNvSpPr/>
          <p:nvPr/>
        </p:nvSpPr>
        <p:spPr>
          <a:xfrm>
            <a:off x="5326905" y="4748711"/>
            <a:ext cx="1683870" cy="967357"/>
          </a:xfrm>
          <a:prstGeom prst="round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1851"/>
              </a:lnSpc>
              <a:spcAft>
                <a:spcPts val="600"/>
              </a:spcAft>
              <a:buClr>
                <a:srgbClr val="ED7D31"/>
              </a:buClr>
              <a:buSzPct val="125000"/>
            </a:pPr>
            <a:r>
              <a:rPr lang="en-US" altLang="x-none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Powder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Natural flavors</a:t>
            </a:r>
          </a:p>
          <a:p>
            <a:pPr lvl="0">
              <a:lnSpc>
                <a:spcPts val="1851"/>
              </a:lnSpc>
              <a:buClr>
                <a:schemeClr val="bg1"/>
              </a:buClr>
              <a:buSzPct val="125000"/>
            </a:pPr>
            <a:endParaRPr lang="en-US" altLang="x-none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Klavika" charset="0"/>
            </a:endParaRPr>
          </a:p>
        </p:txBody>
      </p:sp>
      <p:sp>
        <p:nvSpPr>
          <p:cNvPr id="35" name="Rectángulo redondeado 34">
            <a:extLst>
              <a:ext uri="{FF2B5EF4-FFF2-40B4-BE49-F238E27FC236}">
                <a16:creationId xmlns:a16="http://schemas.microsoft.com/office/drawing/2014/main" xmlns="" id="{9564820A-53AA-3543-A00F-665D7CC25642}"/>
              </a:ext>
            </a:extLst>
          </p:cNvPr>
          <p:cNvSpPr/>
          <p:nvPr/>
        </p:nvSpPr>
        <p:spPr>
          <a:xfrm>
            <a:off x="7619594" y="4748711"/>
            <a:ext cx="1844724" cy="1236934"/>
          </a:xfrm>
          <a:prstGeom prst="round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1851"/>
              </a:lnSpc>
              <a:spcAft>
                <a:spcPts val="600"/>
              </a:spcAft>
              <a:buClr>
                <a:srgbClr val="ED7D31"/>
              </a:buClr>
              <a:buSzPct val="125000"/>
            </a:pPr>
            <a:r>
              <a:rPr lang="en-US" altLang="x-none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Effervescents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Color printed tube packaging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endParaRPr lang="en-US" altLang="x-none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Klavika" charset="0"/>
            </a:endParaRPr>
          </a:p>
        </p:txBody>
      </p:sp>
      <p:sp>
        <p:nvSpPr>
          <p:cNvPr id="36" name="Rectángulo redondeado 35">
            <a:extLst>
              <a:ext uri="{FF2B5EF4-FFF2-40B4-BE49-F238E27FC236}">
                <a16:creationId xmlns:a16="http://schemas.microsoft.com/office/drawing/2014/main" xmlns="" id="{2CD9C801-DB75-4E42-83D0-2C3E0100099F}"/>
              </a:ext>
            </a:extLst>
          </p:cNvPr>
          <p:cNvSpPr/>
          <p:nvPr/>
        </p:nvSpPr>
        <p:spPr>
          <a:xfrm>
            <a:off x="10054542" y="4748711"/>
            <a:ext cx="1683870" cy="2009903"/>
          </a:xfrm>
          <a:prstGeom prst="round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1851"/>
              </a:lnSpc>
              <a:spcAft>
                <a:spcPts val="600"/>
              </a:spcAft>
              <a:buClr>
                <a:srgbClr val="ED7D31"/>
              </a:buClr>
              <a:buSzPct val="125000"/>
            </a:pPr>
            <a:r>
              <a:rPr lang="en-US" altLang="x-none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Gummies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Vegan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Vegetarian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Gelatin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Multi format packaging </a:t>
            </a:r>
          </a:p>
          <a:p>
            <a:pPr marL="171450" lvl="0" indent="-171450">
              <a:lnSpc>
                <a:spcPts val="1851"/>
              </a:lnSpc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endParaRPr lang="en-US" altLang="x-none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Klavika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xmlns="" id="{B0CAB3B3-EF76-B443-BC66-E4F31F253FA3}"/>
              </a:ext>
            </a:extLst>
          </p:cNvPr>
          <p:cNvSpPr/>
          <p:nvPr/>
        </p:nvSpPr>
        <p:spPr>
          <a:xfrm>
            <a:off x="6019677" y="1784220"/>
            <a:ext cx="6096000" cy="148354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spcAft>
                <a:spcPts val="1800"/>
              </a:spcAft>
              <a:buClr>
                <a:srgbClr val="00A39F"/>
              </a:buClr>
              <a:buSzPct val="125000"/>
              <a:buFont typeface="Arial" panose="020B0604020202020204" pitchFamily="34" charset="0"/>
              <a:buChar char="•"/>
            </a:pPr>
            <a:r>
              <a:rPr lang="en-GB" altLang="x-non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Cost effective packaging and labelling </a:t>
            </a:r>
          </a:p>
          <a:p>
            <a:pPr marL="285750" indent="-285750">
              <a:lnSpc>
                <a:spcPct val="150000"/>
              </a:lnSpc>
              <a:spcAft>
                <a:spcPts val="1800"/>
              </a:spcAft>
              <a:buClr>
                <a:srgbClr val="00A39F"/>
              </a:buClr>
              <a:buSzPct val="125000"/>
              <a:buFont typeface="Arial" panose="020B0604020202020204" pitchFamily="34" charset="0"/>
              <a:buChar char="•"/>
            </a:pPr>
            <a:r>
              <a:rPr lang="en-GB" altLang="x-non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Wide range of pharmaceutical forms</a:t>
            </a:r>
          </a:p>
          <a:p>
            <a:pPr marL="285750" indent="-285750">
              <a:lnSpc>
                <a:spcPct val="150000"/>
              </a:lnSpc>
              <a:spcAft>
                <a:spcPts val="1800"/>
              </a:spcAft>
              <a:buClr>
                <a:srgbClr val="00A39F"/>
              </a:buClr>
              <a:buSzPct val="125000"/>
              <a:buFont typeface="Arial" panose="020B0604020202020204" pitchFamily="34" charset="0"/>
              <a:buChar char="•"/>
            </a:pPr>
            <a:r>
              <a:rPr lang="en-GB" altLang="x-non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High quality standards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xmlns="" id="{C55242FE-F1F3-C840-B1D8-A30631CA9E63}"/>
              </a:ext>
            </a:extLst>
          </p:cNvPr>
          <p:cNvSpPr txBox="1"/>
          <p:nvPr/>
        </p:nvSpPr>
        <p:spPr>
          <a:xfrm>
            <a:off x="843159" y="998098"/>
            <a:ext cx="7280476" cy="496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Our products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Google Shape;56;p13">
            <a:extLst>
              <a:ext uri="{FF2B5EF4-FFF2-40B4-BE49-F238E27FC236}">
                <a16:creationId xmlns:a16="http://schemas.microsoft.com/office/drawing/2014/main" xmlns="" id="{28561DA4-B530-FA4C-B21E-1A5BA4B372F8}"/>
              </a:ext>
            </a:extLst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035712" y="150975"/>
            <a:ext cx="2012288" cy="11276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5127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Rectángulo 296">
            <a:extLst>
              <a:ext uri="{FF2B5EF4-FFF2-40B4-BE49-F238E27FC236}">
                <a16:creationId xmlns:a16="http://schemas.microsoft.com/office/drawing/2014/main" xmlns="" id="{EAA9A185-8EA0-4644-B30D-A9ACD68BEC30}"/>
              </a:ext>
            </a:extLst>
          </p:cNvPr>
          <p:cNvSpPr/>
          <p:nvPr/>
        </p:nvSpPr>
        <p:spPr>
          <a:xfrm flipV="1">
            <a:off x="362994" y="326398"/>
            <a:ext cx="4217704" cy="6283587"/>
          </a:xfrm>
          <a:prstGeom prst="rect">
            <a:avLst/>
          </a:prstGeom>
          <a:solidFill>
            <a:srgbClr val="00A5A2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298" name="Imagen 297">
            <a:extLst>
              <a:ext uri="{FF2B5EF4-FFF2-40B4-BE49-F238E27FC236}">
                <a16:creationId xmlns:a16="http://schemas.microsoft.com/office/drawing/2014/main" xmlns="" id="{3734018E-4B82-C14F-BAEA-0C7D4F52C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8131" y="323854"/>
            <a:ext cx="2630876" cy="3324503"/>
          </a:xfrm>
          <a:prstGeom prst="rect">
            <a:avLst/>
          </a:prstGeom>
        </p:spPr>
      </p:pic>
      <p:grpSp>
        <p:nvGrpSpPr>
          <p:cNvPr id="4" name="Grupo 3">
            <a:extLst>
              <a:ext uri="{FF2B5EF4-FFF2-40B4-BE49-F238E27FC236}">
                <a16:creationId xmlns:a16="http://schemas.microsoft.com/office/drawing/2014/main" xmlns="" id="{3E95E644-AE9E-FA4F-B96D-21B6290EABF3}"/>
              </a:ext>
            </a:extLst>
          </p:cNvPr>
          <p:cNvGrpSpPr/>
          <p:nvPr/>
        </p:nvGrpSpPr>
        <p:grpSpPr>
          <a:xfrm>
            <a:off x="196989" y="1471123"/>
            <a:ext cx="4476891" cy="3898407"/>
            <a:chOff x="196989" y="1242517"/>
            <a:chExt cx="4476891" cy="3898407"/>
          </a:xfrm>
        </p:grpSpPr>
        <p:sp>
          <p:nvSpPr>
            <p:cNvPr id="309" name="CuadroTexto 308">
              <a:extLst>
                <a:ext uri="{FF2B5EF4-FFF2-40B4-BE49-F238E27FC236}">
                  <a16:creationId xmlns:a16="http://schemas.microsoft.com/office/drawing/2014/main" xmlns="" id="{7695C1A1-42FE-C34C-A3B3-BAB2659D6010}"/>
                </a:ext>
              </a:extLst>
            </p:cNvPr>
            <p:cNvSpPr txBox="1"/>
            <p:nvPr/>
          </p:nvSpPr>
          <p:spPr>
            <a:xfrm>
              <a:off x="241209" y="1242517"/>
              <a:ext cx="4432671" cy="1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3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NEW Facilities </a:t>
              </a:r>
            </a:p>
            <a:p>
              <a:pPr algn="ctr">
                <a:lnSpc>
                  <a:spcPct val="150000"/>
                </a:lnSpc>
              </a:pPr>
              <a:r>
                <a:rPr lang="en-GB" sz="28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opened in May 2019</a:t>
              </a:r>
            </a:p>
          </p:txBody>
        </p:sp>
        <p:sp>
          <p:nvSpPr>
            <p:cNvPr id="313" name="CuadroTexto 312">
              <a:extLst>
                <a:ext uri="{FF2B5EF4-FFF2-40B4-BE49-F238E27FC236}">
                  <a16:creationId xmlns:a16="http://schemas.microsoft.com/office/drawing/2014/main" xmlns="" id="{EF0A41C6-5415-F74B-BCA7-3BA241EF4745}"/>
                </a:ext>
              </a:extLst>
            </p:cNvPr>
            <p:cNvSpPr txBox="1"/>
            <p:nvPr/>
          </p:nvSpPr>
          <p:spPr>
            <a:xfrm>
              <a:off x="714624" y="3940595"/>
              <a:ext cx="360428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tablets, </a:t>
              </a:r>
              <a:r>
                <a:rPr lang="en-GB" sz="1600" dirty="0" err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effervescents</a:t>
              </a:r>
              <a:r>
                <a:rPr lang="en-GB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hard capsules, sachets, </a:t>
              </a:r>
              <a:r>
                <a:rPr lang="en-GB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bottling, blistering </a:t>
              </a: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n-GB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xmlns="" id="{6A8C48E4-53FB-2741-9E92-03D58F94D4CA}"/>
                </a:ext>
              </a:extLst>
            </p:cNvPr>
            <p:cNvSpPr txBox="1"/>
            <p:nvPr/>
          </p:nvSpPr>
          <p:spPr>
            <a:xfrm>
              <a:off x="241208" y="2823646"/>
              <a:ext cx="443267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3600" b="1" dirty="0" smtClean="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3,000 </a:t>
              </a:r>
              <a:r>
                <a:rPr lang="en-GB" sz="3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m</a:t>
              </a:r>
              <a:r>
                <a:rPr lang="en-GB" sz="3600" b="1" baseline="30000" dirty="0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2</a:t>
              </a:r>
              <a:endParaRPr lang="en-GB" sz="2800" b="1" baseline="300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xmlns="" id="{C91E1973-649B-2E4B-B443-F1732143F497}"/>
                </a:ext>
              </a:extLst>
            </p:cNvPr>
            <p:cNvSpPr txBox="1"/>
            <p:nvPr/>
          </p:nvSpPr>
          <p:spPr>
            <a:xfrm>
              <a:off x="196989" y="3446419"/>
              <a:ext cx="4432671" cy="454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b="1">
                  <a:solidFill>
                    <a:schemeClr val="bg1"/>
                  </a:solidFill>
                  <a:latin typeface="Century Gothic" panose="020B0502020202020204" pitchFamily="34" charset="0"/>
                  <a:cs typeface="Arial" panose="020B0604020202020204" pitchFamily="34" charset="0"/>
                </a:rPr>
                <a:t>with multiple lines</a:t>
              </a:r>
              <a:endParaRPr lang="en-GB" sz="1400" b="1" baseline="3000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E840A934-62E7-D446-A082-C2D020208E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2359" y="3675025"/>
            <a:ext cx="3336647" cy="288796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09EBBCD3-5533-2540-B128-A4348E3823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9670" y="304797"/>
            <a:ext cx="4432670" cy="3324503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41B76525-2CAD-634B-80AC-1B72096CBE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9395" y="3676792"/>
            <a:ext cx="3679783" cy="288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455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xmlns="" id="{EBB5B9C2-8287-834B-B381-A605899F3822}"/>
              </a:ext>
            </a:extLst>
          </p:cNvPr>
          <p:cNvSpPr/>
          <p:nvPr/>
        </p:nvSpPr>
        <p:spPr>
          <a:xfrm>
            <a:off x="1358834" y="1838792"/>
            <a:ext cx="9028845" cy="2498652"/>
          </a:xfrm>
          <a:prstGeom prst="roundRect">
            <a:avLst/>
          </a:prstGeom>
          <a:solidFill>
            <a:srgbClr val="00A5A2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A39F"/>
              </a:buClr>
            </a:pPr>
            <a:endParaRPr lang="es-ES">
              <a:solidFill>
                <a:schemeClr val="bg1"/>
              </a:solidFill>
            </a:endParaRP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xmlns="" id="{8DAAC932-54DF-A54C-BB02-A85E9DFA5C50}"/>
              </a:ext>
            </a:extLst>
          </p:cNvPr>
          <p:cNvSpPr/>
          <p:nvPr/>
        </p:nvSpPr>
        <p:spPr>
          <a:xfrm>
            <a:off x="2038535" y="2218424"/>
            <a:ext cx="7880166" cy="173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just">
              <a:lnSpc>
                <a:spcPts val="1851"/>
              </a:lnSpc>
              <a:spcAft>
                <a:spcPts val="18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All members of the management and staff adhere to international cGMPs</a:t>
            </a:r>
          </a:p>
          <a:p>
            <a:pPr marL="171450" lvl="0" indent="-171450" algn="just">
              <a:lnSpc>
                <a:spcPts val="1851"/>
              </a:lnSpc>
              <a:spcAft>
                <a:spcPts val="18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Procedures and raw materials meet all legal requirements as well as exacting demands</a:t>
            </a:r>
          </a:p>
          <a:p>
            <a:pPr marL="171450" lvl="0" indent="-171450" algn="just">
              <a:lnSpc>
                <a:spcPts val="1851"/>
              </a:lnSpc>
              <a:spcAft>
                <a:spcPts val="18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We continue to optimize our quality assurance system and monitoring</a:t>
            </a:r>
          </a:p>
          <a:p>
            <a:pPr marL="171450" lvl="0" indent="-171450" algn="just">
              <a:lnSpc>
                <a:spcPts val="1851"/>
              </a:lnSpc>
              <a:spcAft>
                <a:spcPts val="18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Audits conducted by customers and authorities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xmlns="" id="{101C6BB7-74A1-9444-8DC0-03961BCEF66B}"/>
              </a:ext>
            </a:extLst>
          </p:cNvPr>
          <p:cNvSpPr txBox="1"/>
          <p:nvPr/>
        </p:nvSpPr>
        <p:spPr>
          <a:xfrm>
            <a:off x="740780" y="179408"/>
            <a:ext cx="7280476" cy="896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4000" b="1" dirty="0">
                <a:solidFill>
                  <a:srgbClr val="00A39F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Our facilities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xmlns="" id="{9CFB1CB4-6AE5-7E46-967F-2EE33EAC71CC}"/>
              </a:ext>
            </a:extLst>
          </p:cNvPr>
          <p:cNvSpPr txBox="1"/>
          <p:nvPr/>
        </p:nvSpPr>
        <p:spPr>
          <a:xfrm>
            <a:off x="843159" y="998098"/>
            <a:ext cx="7280476" cy="496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b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High quality standards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Google Shape;56;p13">
            <a:extLst>
              <a:ext uri="{FF2B5EF4-FFF2-40B4-BE49-F238E27FC236}">
                <a16:creationId xmlns:a16="http://schemas.microsoft.com/office/drawing/2014/main" xmlns="" id="{28561DA4-B530-FA4C-B21E-1A5BA4B372F8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035712" y="179408"/>
            <a:ext cx="2012288" cy="1127606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矩形 21"/>
          <p:cNvSpPr/>
          <p:nvPr/>
        </p:nvSpPr>
        <p:spPr>
          <a:xfrm>
            <a:off x="1358834" y="5184000"/>
            <a:ext cx="94627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600" b="1" i="1" dirty="0" smtClean="0">
                <a:solidFill>
                  <a:srgbClr val="00A39F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Over </a:t>
            </a:r>
            <a:r>
              <a:rPr lang="en-US" altLang="zh-CN" sz="3600" b="1" i="1" dirty="0" smtClean="0">
                <a:solidFill>
                  <a:srgbClr val="00A39F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25</a:t>
            </a:r>
            <a:r>
              <a:rPr lang="en-US" altLang="zh-CN" sz="2600" b="1" i="1" dirty="0" smtClean="0">
                <a:solidFill>
                  <a:srgbClr val="00A39F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years experience for ingredients supply chain</a:t>
            </a:r>
            <a:endParaRPr lang="zh-CN" altLang="en-US" sz="2600" b="1" i="1" dirty="0">
              <a:solidFill>
                <a:srgbClr val="00A39F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872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第三方认证logo原始文件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03" y="3983152"/>
            <a:ext cx="7114032" cy="2761488"/>
          </a:xfrm>
          <a:prstGeom prst="rect">
            <a:avLst/>
          </a:prstGeom>
        </p:spPr>
      </p:pic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xmlns="" id="{EBB5B9C2-8287-834B-B381-A605899F3822}"/>
              </a:ext>
            </a:extLst>
          </p:cNvPr>
          <p:cNvSpPr/>
          <p:nvPr/>
        </p:nvSpPr>
        <p:spPr>
          <a:xfrm>
            <a:off x="1358834" y="1838792"/>
            <a:ext cx="9028845" cy="2070808"/>
          </a:xfrm>
          <a:prstGeom prst="roundRect">
            <a:avLst/>
          </a:prstGeom>
          <a:solidFill>
            <a:srgbClr val="00A5A2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A39F"/>
              </a:buClr>
            </a:pPr>
            <a:endParaRPr lang="es-ES">
              <a:solidFill>
                <a:schemeClr val="bg1"/>
              </a:solidFill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xmlns="" id="{EB0E5274-88D9-8941-A210-FF36833A7E9F}"/>
              </a:ext>
            </a:extLst>
          </p:cNvPr>
          <p:cNvSpPr/>
          <p:nvPr/>
        </p:nvSpPr>
        <p:spPr>
          <a:xfrm>
            <a:off x="2045735" y="1980824"/>
            <a:ext cx="7677465" cy="1772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851"/>
              </a:lnSpc>
              <a:spcAft>
                <a:spcPts val="1800"/>
              </a:spcAft>
              <a:buClr>
                <a:srgbClr val="ED7D31"/>
              </a:buClr>
              <a:buSzPct val="125000"/>
            </a:pPr>
            <a:r>
              <a:rPr lang="en-US" altLang="x-non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Manufactured in China under the highest </a:t>
            </a:r>
            <a:r>
              <a:rPr lang="en-US" altLang="x-none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quality standards:</a:t>
            </a:r>
          </a:p>
          <a:p>
            <a:pPr marL="171450" lvl="0" indent="-171450">
              <a:lnSpc>
                <a:spcPts val="1851"/>
              </a:lnSpc>
              <a:spcAft>
                <a:spcPts val="600"/>
              </a:spcAft>
              <a:buClr>
                <a:srgbClr val="00A5A2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SGS accredited factories</a:t>
            </a:r>
          </a:p>
          <a:p>
            <a:pPr marL="171450" lvl="0" indent="-171450">
              <a:lnSpc>
                <a:spcPts val="1851"/>
              </a:lnSpc>
              <a:spcAft>
                <a:spcPts val="600"/>
              </a:spcAft>
              <a:buClr>
                <a:srgbClr val="00A5A2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Operating according to FSSC22000, </a:t>
            </a:r>
            <a:r>
              <a:rPr lang="en-US" altLang="x-none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HACCP, GMP </a:t>
            </a:r>
            <a:r>
              <a:rPr lang="en-US" altLang="x-non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and BRC</a:t>
            </a:r>
          </a:p>
          <a:p>
            <a:pPr marL="171450" lvl="0" indent="-171450">
              <a:lnSpc>
                <a:spcPts val="1851"/>
              </a:lnSpc>
              <a:spcAft>
                <a:spcPts val="600"/>
              </a:spcAft>
              <a:buClr>
                <a:srgbClr val="00A5A2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SMETA-</a:t>
            </a:r>
            <a:r>
              <a:rPr lang="en-US" altLang="x-none" sz="14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Sedex</a:t>
            </a:r>
            <a:r>
              <a:rPr lang="en-US" altLang="x-none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 approved</a:t>
            </a:r>
            <a:endParaRPr lang="en-US" altLang="x-none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Klavika" charset="0"/>
            </a:endParaRPr>
          </a:p>
          <a:p>
            <a:pPr marL="171450" lvl="0" indent="-171450">
              <a:lnSpc>
                <a:spcPts val="1851"/>
              </a:lnSpc>
              <a:spcAft>
                <a:spcPts val="600"/>
              </a:spcAft>
              <a:buClr>
                <a:srgbClr val="00A5A2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altLang="x-none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Klavika" charset="0"/>
              </a:rPr>
              <a:t>Possibility to manufacture following Halal &amp; Kosher specifications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xmlns="" id="{101C6BB7-74A1-9444-8DC0-03961BCEF66B}"/>
              </a:ext>
            </a:extLst>
          </p:cNvPr>
          <p:cNvSpPr txBox="1"/>
          <p:nvPr/>
        </p:nvSpPr>
        <p:spPr>
          <a:xfrm>
            <a:off x="740780" y="179408"/>
            <a:ext cx="7280476" cy="896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4000" b="1" dirty="0">
                <a:solidFill>
                  <a:srgbClr val="00A39F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Our facilities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xmlns="" id="{9CFB1CB4-6AE5-7E46-967F-2EE33EAC71CC}"/>
              </a:ext>
            </a:extLst>
          </p:cNvPr>
          <p:cNvSpPr txBox="1"/>
          <p:nvPr/>
        </p:nvSpPr>
        <p:spPr>
          <a:xfrm>
            <a:off x="843159" y="998098"/>
            <a:ext cx="7280476" cy="496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b="1" dirty="0" smtClean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Accreditations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Google Shape;56;p13">
            <a:extLst>
              <a:ext uri="{FF2B5EF4-FFF2-40B4-BE49-F238E27FC236}">
                <a16:creationId xmlns:a16="http://schemas.microsoft.com/office/drawing/2014/main" xmlns="" id="{28561DA4-B530-FA4C-B21E-1A5BA4B372F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35712" y="179408"/>
            <a:ext cx="2012288" cy="1127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xmlns="" id="{F1049798-EE81-0E4B-9C2F-59C1BA239C2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6778" b="90000" l="10000" r="90000">
                        <a14:foregroundMark x1="44111" y1="29111" x2="49000" y2="25667"/>
                        <a14:foregroundMark x1="69778" y1="69667" x2="62889" y2="76556"/>
                        <a14:foregroundMark x1="33667" y1="74222" x2="27667" y2="74000"/>
                        <a14:foregroundMark x1="56889" y1="6778" x2="51444" y2="82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7411" y="4436071"/>
            <a:ext cx="2138515" cy="2138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872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B1D659E2-86F7-2C43-A295-D55BB60D76A1}"/>
              </a:ext>
            </a:extLst>
          </p:cNvPr>
          <p:cNvSpPr txBox="1"/>
          <p:nvPr/>
        </p:nvSpPr>
        <p:spPr>
          <a:xfrm>
            <a:off x="1788503" y="3280373"/>
            <a:ext cx="4792283" cy="1417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6600" b="1" i="1" dirty="0">
                <a:solidFill>
                  <a:srgbClr val="00A5A2"/>
                </a:solidFill>
                <a:latin typeface="Century Gothic" panose="020B0502020202020204" pitchFamily="34" charset="0"/>
              </a:rPr>
              <a:t>Thank you!</a:t>
            </a:r>
          </a:p>
        </p:txBody>
      </p:sp>
      <p:pic>
        <p:nvPicPr>
          <p:cNvPr id="3" name="Google Shape;56;p13">
            <a:extLst>
              <a:ext uri="{FF2B5EF4-FFF2-40B4-BE49-F238E27FC236}">
                <a16:creationId xmlns:a16="http://schemas.microsoft.com/office/drawing/2014/main" xmlns="" id="{28561DA4-B530-FA4C-B21E-1A5BA4B372F8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037341" y="3280373"/>
            <a:ext cx="2801888" cy="157006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156771" y="1542361"/>
            <a:ext cx="9810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i="1" dirty="0" smtClean="0">
                <a:solidFill>
                  <a:srgbClr val="00A5A2"/>
                </a:solidFill>
                <a:latin typeface="Century Gothic" panose="020B0502020202020204" pitchFamily="34" charset="0"/>
              </a:rPr>
              <a:t>Let’s build a partnership for mutual success!</a:t>
            </a:r>
            <a:endParaRPr lang="zh-CN" altLang="en-US" sz="3600" b="1" i="1" dirty="0">
              <a:solidFill>
                <a:srgbClr val="00A5A2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91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325</Words>
  <Application>Microsoft Office PowerPoint</Application>
  <PresentationFormat>Benutzerdefiniert</PresentationFormat>
  <Paragraphs>85</Paragraphs>
  <Slides>9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Tema de Office</vt:lpstr>
      <vt:lpstr>Folie 1</vt:lpstr>
      <vt:lpstr>Folie 2</vt:lpstr>
      <vt:lpstr>Folie 3</vt:lpstr>
      <vt:lpstr>Folie 4</vt:lpstr>
      <vt:lpstr>Folie 5</vt:lpstr>
      <vt:lpstr>Folie 6</vt:lpstr>
      <vt:lpstr>Folie 7</vt:lpstr>
      <vt:lpstr>Folie 8</vt:lpstr>
      <vt:lpstr>Folie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GSI05</dc:creator>
  <cp:lastModifiedBy>User</cp:lastModifiedBy>
  <cp:revision>97</cp:revision>
  <dcterms:created xsi:type="dcterms:W3CDTF">2019-10-17T13:26:35Z</dcterms:created>
  <dcterms:modified xsi:type="dcterms:W3CDTF">2020-02-06T13:16:06Z</dcterms:modified>
</cp:coreProperties>
</file>